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0" r:id="rId5"/>
    <p:sldId id="257" r:id="rId6"/>
    <p:sldId id="273" r:id="rId7"/>
    <p:sldId id="260" r:id="rId8"/>
    <p:sldId id="276" r:id="rId9"/>
    <p:sldId id="261" r:id="rId10"/>
    <p:sldId id="262" r:id="rId11"/>
    <p:sldId id="263" r:id="rId12"/>
    <p:sldId id="274" r:id="rId13"/>
    <p:sldId id="264" r:id="rId14"/>
    <p:sldId id="265" r:id="rId15"/>
    <p:sldId id="266" r:id="rId16"/>
    <p:sldId id="277" r:id="rId17"/>
    <p:sldId id="267" r:id="rId18"/>
    <p:sldId id="268" r:id="rId19"/>
    <p:sldId id="269" r:id="rId20"/>
    <p:sldId id="275" r:id="rId21"/>
    <p:sldId id="27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C70E-A143-4829-9109-532806A98430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5CF06-E318-41DF-BAD9-A4A82E9E2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160A-0310-43BE-B30E-92900245AB53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A67B-4B96-4903-B78D-B9D169901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B6375-6111-4B7A-B924-45BA6BADF9FE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4AB7-C9AE-4A50-843D-701B57EFC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915A8-2C3E-4E03-8B4C-FBDD8707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4F6A4-2D1D-49F6-B164-29F9F15CEA54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0B4EA-3013-412E-8032-FAFD5A2E6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64F9D-48B6-4114-A28B-A1EC5A9EF7CF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BD57E-8C25-4BD0-B7BD-466606F31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CF4AA-1858-4427-ADEA-F0F77A8F8BE7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BBF7-7190-49CD-8818-19A27D05E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6756-81FA-46D2-B4C0-83FB241181FF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B850E-732F-4851-BEF5-7AD331919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EED3-030D-4860-B091-A5C4E9BC3909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D8171-0FEE-4703-A23A-8BFA1D3B9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8DCCE-3B9F-49BE-9C1B-B2B56DB77483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A9FC8-BF86-465C-BCB2-C3E878430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F718D-5C6E-4866-9F00-D3FC4F1A23A5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028F2-B6C6-4AFD-AC46-1C6F67C44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63EF-9568-40F1-99ED-E298C037F1A9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6CD5-5D27-4932-8233-D3BA44F9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9D4C19-424C-40D8-9FE7-A4A47E57BBCB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1F453B-4108-4BC7-86E8-2637E7D24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sz="6000" smtClean="0"/>
              <a:t>Statistics &amp; SPSS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06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dirty="0" smtClean="0"/>
              <a:t>Fall 2009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610" name="Group 26"/>
          <p:cNvGraphicFramePr>
            <a:graphicFrameLocks noGrp="1"/>
          </p:cNvGraphicFramePr>
          <p:nvPr/>
        </p:nvGraphicFramePr>
        <p:xfrm>
          <a:off x="609600" y="1600200"/>
          <a:ext cx="8001000" cy="4114800"/>
        </p:xfrm>
        <a:graphic>
          <a:graphicData uri="http://schemas.openxmlformats.org/drawingml/2006/table">
            <a:tbl>
              <a:tblPr/>
              <a:tblGrid>
                <a:gridCol w="2805113"/>
                <a:gridCol w="2452687"/>
                <a:gridCol w="2743200"/>
              </a:tblGrid>
              <a:tr h="1033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 Type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Example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Commonly-used Statistical Method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Nominal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blood type by 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Chi-square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Scale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gender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t-test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Analysis of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Scale by Scale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weight by height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Regression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Correlation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7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Analysis of 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SPSS  ANOVA output</a:t>
            </a:r>
          </a:p>
        </p:txBody>
      </p:sp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0188"/>
            <a:ext cx="9144000" cy="270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SPSS  ANOVA output</a:t>
            </a:r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9144000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733800" y="4876800"/>
            <a:ext cx="762000" cy="1066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514600" y="2362200"/>
            <a:ext cx="685800" cy="990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477000" y="4953000"/>
            <a:ext cx="1981200" cy="762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6400800" y="5486400"/>
            <a:ext cx="15240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410200" y="617220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p value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40600" cy="838200"/>
          </a:xfrm>
        </p:spPr>
        <p:txBody>
          <a:bodyPr/>
          <a:lstStyle/>
          <a:p>
            <a:r>
              <a:rPr lang="en-US" smtClean="0"/>
              <a:t>Variables &amp; Statistical Tests</a:t>
            </a:r>
          </a:p>
        </p:txBody>
      </p:sp>
      <p:graphicFrame>
        <p:nvGraphicFramePr>
          <p:cNvPr id="20483" name="Group 3"/>
          <p:cNvGraphicFramePr>
            <a:graphicFrameLocks noGrp="1"/>
          </p:cNvGraphicFramePr>
          <p:nvPr>
            <p:ph type="tbl" idx="1"/>
          </p:nvPr>
        </p:nvGraphicFramePr>
        <p:xfrm>
          <a:off x="381000" y="1371600"/>
          <a:ext cx="8382000" cy="4445000"/>
        </p:xfrm>
        <a:graphic>
          <a:graphicData uri="http://schemas.openxmlformats.org/drawingml/2006/table">
            <a:tbl>
              <a:tblPr/>
              <a:tblGrid>
                <a:gridCol w="2794000"/>
                <a:gridCol w="2794000"/>
                <a:gridCol w="27940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Variable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Common Stat 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Nominal by nominal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Blood type by 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Chi-square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Scale by nominal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GPA by gender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GPA by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T-test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Analysis of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Scale by scale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Weight by height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GPA by 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Regression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cs typeface="Times New Roman" charset="0"/>
                        </a:rPr>
                        <a:t>Correlation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Variance</a:t>
            </a: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974725" y="2168525"/>
            <a:ext cx="72548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alibri" pitchFamily="34" charset="0"/>
                <a:cs typeface="Arial" charset="0"/>
              </a:rPr>
              <a:t>				</a:t>
            </a:r>
            <a:r>
              <a:rPr lang="en-US" sz="2800" b="1">
                <a:latin typeface="Calibri" pitchFamily="34" charset="0"/>
                <a:cs typeface="Arial" charset="0"/>
                <a:sym typeface="Symbol" pitchFamily="18" charset="2"/>
              </a:rPr>
              <a:t></a:t>
            </a:r>
            <a:r>
              <a:rPr lang="en-US" sz="2800" b="1">
                <a:latin typeface="Calibri" pitchFamily="34" charset="0"/>
                <a:cs typeface="Arial" charset="0"/>
              </a:rPr>
              <a:t> </a:t>
            </a:r>
            <a:r>
              <a:rPr lang="en-US" sz="2800" b="1">
                <a:latin typeface="Calibri" pitchFamily="34" charset="0"/>
                <a:cs typeface="Arial" charset="0"/>
                <a:sym typeface="Symbol" pitchFamily="18" charset="2"/>
              </a:rPr>
              <a:t></a:t>
            </a:r>
            <a:r>
              <a:rPr lang="en-US" sz="2800" b="1">
                <a:latin typeface="Calibri" pitchFamily="34" charset="0"/>
                <a:cs typeface="Arial" charset="0"/>
              </a:rPr>
              <a:t> x </a:t>
            </a:r>
            <a:r>
              <a:rPr lang="en-US" sz="2800" b="1" baseline="-30000">
                <a:latin typeface="Calibri" pitchFamily="34" charset="0"/>
                <a:cs typeface="Arial" charset="0"/>
              </a:rPr>
              <a:t>i</a:t>
            </a:r>
            <a:r>
              <a:rPr lang="en-US" sz="2800" b="1">
                <a:latin typeface="Calibri" pitchFamily="34" charset="0"/>
                <a:cs typeface="Arial" charset="0"/>
              </a:rPr>
              <a:t> - Mean )</a:t>
            </a:r>
            <a:r>
              <a:rPr lang="en-US" sz="2800" b="1" baseline="30000">
                <a:latin typeface="Calibri" pitchFamily="34" charset="0"/>
                <a:cs typeface="Arial" charset="0"/>
              </a:rPr>
              <a:t>2</a:t>
            </a:r>
            <a:endParaRPr lang="en-US" sz="2800">
              <a:latin typeface="Times New Roman" pitchFamily="18" charset="0"/>
            </a:endParaRPr>
          </a:p>
          <a:p>
            <a:r>
              <a:rPr lang="en-US" sz="2800" b="1">
                <a:latin typeface="Calibri" pitchFamily="34" charset="0"/>
                <a:cs typeface="Arial" charset="0"/>
              </a:rPr>
              <a:t>Variance  =  s</a:t>
            </a:r>
            <a:r>
              <a:rPr lang="en-US" sz="2800" b="1" baseline="30000">
                <a:latin typeface="Calibri" pitchFamily="34" charset="0"/>
                <a:cs typeface="Arial" charset="0"/>
              </a:rPr>
              <a:t>2</a:t>
            </a:r>
            <a:r>
              <a:rPr lang="en-US" sz="2800" b="1">
                <a:latin typeface="Calibri" pitchFamily="34" charset="0"/>
                <a:cs typeface="Arial" charset="0"/>
              </a:rPr>
              <a:t>   =       -----------------------</a:t>
            </a:r>
            <a:endParaRPr lang="en-US" sz="2800">
              <a:latin typeface="Times New Roman" pitchFamily="18" charset="0"/>
            </a:endParaRPr>
          </a:p>
          <a:p>
            <a:r>
              <a:rPr lang="en-US" sz="2800" b="1">
                <a:latin typeface="Calibri" pitchFamily="34" charset="0"/>
                <a:cs typeface="Arial" charset="0"/>
              </a:rPr>
              <a:t>				           N</a:t>
            </a:r>
            <a:endParaRPr lang="en-US" sz="2800">
              <a:latin typeface="Times New Roman" pitchFamily="18" charset="0"/>
            </a:endParaRPr>
          </a:p>
          <a:p>
            <a:r>
              <a:rPr lang="en-US" sz="2400" b="1">
                <a:latin typeface="Times New Roman" pitchFamily="18" charset="0"/>
                <a:cs typeface="Arial" charset="0"/>
              </a:rPr>
              <a:t> </a:t>
            </a:r>
            <a:endParaRPr lang="en-US" sz="2400" b="1">
              <a:latin typeface="Calibri" pitchFamily="34" charset="0"/>
              <a:cs typeface="Arial" charset="0"/>
            </a:endParaRPr>
          </a:p>
          <a:p>
            <a:endParaRPr lang="en-US" sz="2400">
              <a:latin typeface="Times New Roman" pitchFamily="18" charset="0"/>
            </a:endParaRPr>
          </a:p>
          <a:p>
            <a:r>
              <a:rPr lang="en-US" sz="2800" b="1">
                <a:latin typeface="Calibri" pitchFamily="34" charset="0"/>
                <a:cs typeface="Arial" charset="0"/>
              </a:rPr>
              <a:t>Standard Deviation  =    s    = </a:t>
            </a:r>
            <a:r>
              <a:rPr lang="en-US" sz="2800" b="1">
                <a:latin typeface="Calibri" pitchFamily="34" charset="0"/>
                <a:cs typeface="Arial" charset="0"/>
                <a:sym typeface="Symbol" pitchFamily="18" charset="2"/>
              </a:rPr>
              <a:t></a:t>
            </a:r>
            <a:r>
              <a:rPr lang="en-US" sz="2800" b="1">
                <a:latin typeface="Calibri" pitchFamily="34" charset="0"/>
                <a:cs typeface="Arial" charset="0"/>
                <a:sym typeface="StarMath"/>
              </a:rPr>
              <a:t> variance</a:t>
            </a:r>
            <a:endParaRPr lang="en-US" sz="2800" b="1">
              <a:latin typeface="Calibri" pitchFamily="34" charset="0"/>
              <a:cs typeface="Arial" charset="0"/>
            </a:endParaRPr>
          </a:p>
        </p:txBody>
      </p:sp>
      <p:sp>
        <p:nvSpPr>
          <p:cNvPr id="24579" name="Line 4"/>
          <p:cNvSpPr>
            <a:spLocks noChangeShapeType="1"/>
          </p:cNvSpPr>
          <p:nvPr/>
        </p:nvSpPr>
        <p:spPr bwMode="auto">
          <a:xfrm>
            <a:off x="5486400" y="42672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scatte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762000"/>
            <a:ext cx="7696200" cy="46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Line 3"/>
          <p:cNvSpPr>
            <a:spLocks noChangeShapeType="1"/>
          </p:cNvSpPr>
          <p:nvPr/>
        </p:nvSpPr>
        <p:spPr bwMode="auto">
          <a:xfrm flipV="1">
            <a:off x="1371600" y="2514600"/>
            <a:ext cx="6172200" cy="1905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 rot="-1020000">
            <a:off x="6705600" y="1981200"/>
            <a:ext cx="207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Regression line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 rot="-1020000">
            <a:off x="6553200" y="2514600"/>
            <a:ext cx="206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W = 3.3 H - 73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Scatterplot:  Sentence by G.P.A.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752600"/>
            <a:ext cx="57912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2667000" y="4419600"/>
            <a:ext cx="4343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mtClean="0"/>
              <a:t>Regression Coefficients</a:t>
            </a:r>
          </a:p>
        </p:txBody>
      </p:sp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91440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828800" y="47244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Calibri" pitchFamily="34" charset="0"/>
              </a:rPr>
              <a:t>Sentence  =  -3.5 G.P.A. + 18</a:t>
            </a:r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3581400" y="3962400"/>
            <a:ext cx="6858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>
            <a:off x="3733800" y="3657600"/>
            <a:ext cx="31242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ORR-1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534400" cy="364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b="1" smtClean="0"/>
              <a:t>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4000" smtClean="0"/>
              <a:t>Correlation:  Sentence &amp; G.P.A.</a:t>
            </a:r>
          </a:p>
        </p:txBody>
      </p:sp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8382000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Measures / Variables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b="1" i="1" smtClean="0"/>
              <a:t>Nominal / categorical</a:t>
            </a:r>
          </a:p>
          <a:p>
            <a:pPr lvl="1"/>
            <a:r>
              <a:rPr lang="en-US" smtClean="0"/>
              <a:t>Gender, major, blood type, eye color</a:t>
            </a:r>
          </a:p>
          <a:p>
            <a:pPr>
              <a:spcBef>
                <a:spcPct val="75000"/>
              </a:spcBef>
            </a:pPr>
            <a:r>
              <a:rPr lang="en-US" b="1" i="1" smtClean="0"/>
              <a:t>Ordinal</a:t>
            </a:r>
          </a:p>
          <a:p>
            <a:pPr lvl="1"/>
            <a:r>
              <a:rPr lang="en-US" smtClean="0"/>
              <a:t>Rank-order of favorite films;  Likert scales?</a:t>
            </a:r>
          </a:p>
          <a:p>
            <a:pPr>
              <a:spcBef>
                <a:spcPct val="75000"/>
              </a:spcBef>
            </a:pPr>
            <a:r>
              <a:rPr lang="en-US" b="1" i="1" smtClean="0"/>
              <a:t>Interval / scale</a:t>
            </a:r>
          </a:p>
          <a:p>
            <a:pPr lvl="1"/>
            <a:r>
              <a:rPr lang="en-US" smtClean="0"/>
              <a:t>Time, money, age, GPA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4000" smtClean="0"/>
              <a:t>Correlation:  Sentence &amp; G.P.A.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8382000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315200" y="2971800"/>
            <a:ext cx="1143000" cy="457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7010400" y="3505200"/>
            <a:ext cx="533400" cy="198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003925" y="5526088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p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306388" y="1524000"/>
            <a:ext cx="8729662" cy="369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>
                <a:latin typeface="Calibri" pitchFamily="34" charset="0"/>
              </a:rPr>
              <a:t>Interpreting   </a:t>
            </a:r>
            <a:r>
              <a:rPr lang="en-US" sz="4800" b="1" i="1">
                <a:latin typeface="Calibri" pitchFamily="34" charset="0"/>
              </a:rPr>
              <a:t>r</a:t>
            </a:r>
            <a:r>
              <a:rPr lang="en-US" sz="4800">
                <a:latin typeface="Calibri" pitchFamily="34" charset="0"/>
              </a:rPr>
              <a:t>  as  </a:t>
            </a:r>
            <a:r>
              <a:rPr lang="en-US" sz="4800" b="1" i="1">
                <a:latin typeface="Calibri" pitchFamily="34" charset="0"/>
              </a:rPr>
              <a:t>r</a:t>
            </a:r>
            <a:r>
              <a:rPr lang="en-US" sz="4800" b="1" i="1" baseline="30000">
                <a:latin typeface="Calibri" pitchFamily="34" charset="0"/>
              </a:rPr>
              <a:t>2</a:t>
            </a:r>
          </a:p>
          <a:p>
            <a:pPr algn="ctr"/>
            <a:endParaRPr lang="en-US" sz="3600">
              <a:latin typeface="Calibri" pitchFamily="34" charset="0"/>
            </a:endParaRPr>
          </a:p>
          <a:p>
            <a:pPr algn="ctr"/>
            <a:r>
              <a:rPr lang="en-US" sz="4000" b="1">
                <a:latin typeface="Calibri" pitchFamily="34" charset="0"/>
              </a:rPr>
              <a:t>r   =  -.22                r</a:t>
            </a:r>
            <a:r>
              <a:rPr lang="en-US" sz="4000" b="1" baseline="30000">
                <a:latin typeface="Calibri" pitchFamily="34" charset="0"/>
              </a:rPr>
              <a:t>2</a:t>
            </a:r>
            <a:r>
              <a:rPr lang="en-US" sz="4000" b="1">
                <a:latin typeface="Calibri" pitchFamily="34" charset="0"/>
              </a:rPr>
              <a:t>  =  .05</a:t>
            </a:r>
          </a:p>
          <a:p>
            <a:pPr algn="ctr"/>
            <a:endParaRPr lang="en-US" sz="4000" b="1">
              <a:latin typeface="Calibri" pitchFamily="34" charset="0"/>
            </a:endParaRPr>
          </a:p>
          <a:p>
            <a:pPr algn="ctr"/>
            <a:r>
              <a:rPr lang="en-US" sz="3600">
                <a:latin typeface="Calibri" pitchFamily="34" charset="0"/>
              </a:rPr>
              <a:t>G.P.A.  “explains” 5% of variance in SENTENCE length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Correlation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4191000" y="3200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0" name="Group 78"/>
          <p:cNvGraphicFramePr>
            <a:graphicFrameLocks noGrp="1"/>
          </p:cNvGraphicFramePr>
          <p:nvPr/>
        </p:nvGraphicFramePr>
        <p:xfrm>
          <a:off x="609600" y="1600200"/>
          <a:ext cx="8001000" cy="4114800"/>
        </p:xfrm>
        <a:graphic>
          <a:graphicData uri="http://schemas.openxmlformats.org/drawingml/2006/table">
            <a:tbl>
              <a:tblPr/>
              <a:tblGrid>
                <a:gridCol w="2805113"/>
                <a:gridCol w="2555875"/>
                <a:gridCol w="2640012"/>
              </a:tblGrid>
              <a:tr h="1033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 Type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Example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Commonly-used Statistical Method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Nominal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blood type by 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Chi-square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Scale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gender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t-test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Analysis of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Scale by Scale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weight by height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Regression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Correlation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Analysis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609600" y="1600200"/>
          <a:ext cx="8001000" cy="4114800"/>
        </p:xfrm>
        <a:graphic>
          <a:graphicData uri="http://schemas.openxmlformats.org/drawingml/2006/table">
            <a:tbl>
              <a:tblPr/>
              <a:tblGrid>
                <a:gridCol w="2805113"/>
                <a:gridCol w="2555875"/>
                <a:gridCol w="2640012"/>
              </a:tblGrid>
              <a:tr h="1033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Variable Type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Example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Commonly-used Statistical Method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Nominal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blood type by 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Chi-square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Scale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GPA by gender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GPA by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t-test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Analysis of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Scale by Scale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weight by height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GPA by 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Regression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Correlation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1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Analysis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SPSS Cross –tab with Chi-Square</a:t>
            </a: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447800"/>
            <a:ext cx="5440363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429000"/>
            <a:ext cx="5486400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SPSS Cross –tab with Chi-Square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447800"/>
            <a:ext cx="5440363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429000"/>
            <a:ext cx="5486400" cy="26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676400" y="4114800"/>
            <a:ext cx="3657600" cy="228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724400" y="2286000"/>
            <a:ext cx="609600" cy="685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5486400" y="2286000"/>
            <a:ext cx="609600" cy="685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23125" y="3925888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p &lt; .05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609600" y="1600200"/>
          <a:ext cx="8001000" cy="4114800"/>
        </p:xfrm>
        <a:graphic>
          <a:graphicData uri="http://schemas.openxmlformats.org/drawingml/2006/table">
            <a:tbl>
              <a:tblPr/>
              <a:tblGrid>
                <a:gridCol w="2805113"/>
                <a:gridCol w="2555875"/>
                <a:gridCol w="2640012"/>
              </a:tblGrid>
              <a:tr h="1033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 Type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Example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Commonly-used Statistical Method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Nominal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blood type by gender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Chi-square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Scale by Nominal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gender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major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t-test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Analysis of Variance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Scale by Scale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weight by height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GPA by 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Regression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Correlation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9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Analysis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smtClean="0"/>
              <a:t>SPSS t-test Output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7010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733800"/>
            <a:ext cx="8842375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smtClean="0"/>
              <a:t>SPSS t-test Output</a:t>
            </a:r>
          </a:p>
        </p:txBody>
      </p:sp>
      <p:pic>
        <p:nvPicPr>
          <p:cNvPr id="2048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7010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733800"/>
            <a:ext cx="8842375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3032125" y="1106488"/>
            <a:ext cx="233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FF0000"/>
                </a:solidFill>
                <a:latin typeface="Calibri" pitchFamily="34" charset="0"/>
              </a:rPr>
              <a:t>1.  Read means</a:t>
            </a: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>
            <a:off x="4572000" y="1600200"/>
            <a:ext cx="76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533400" y="6019800"/>
            <a:ext cx="331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2.  Read Levene’s Test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 flipV="1">
            <a:off x="2743200" y="5334000"/>
            <a:ext cx="5334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4860925" y="5983288"/>
            <a:ext cx="240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3.  Read p value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 flipV="1">
            <a:off x="5791200" y="5257800"/>
            <a:ext cx="6096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4191000" y="2286000"/>
            <a:ext cx="685800" cy="838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362200" y="3962400"/>
            <a:ext cx="1219200" cy="1371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495800" y="4724400"/>
            <a:ext cx="12954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326</Words>
  <Application>Microsoft Office PowerPoint</Application>
  <PresentationFormat>On-screen Show (4:3)</PresentationFormat>
  <Paragraphs>135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Arial</vt:lpstr>
      <vt:lpstr>Times New Roman</vt:lpstr>
      <vt:lpstr>Symbol</vt:lpstr>
      <vt:lpstr>StarMath</vt:lpstr>
      <vt:lpstr>Office Theme</vt:lpstr>
      <vt:lpstr>Office Theme</vt:lpstr>
      <vt:lpstr>Statistics &amp; SPSS Review</vt:lpstr>
      <vt:lpstr>Types of Measures / Variables</vt:lpstr>
      <vt:lpstr>Main Analysis Techniques</vt:lpstr>
      <vt:lpstr>Main Analysis Techniques</vt:lpstr>
      <vt:lpstr>SPSS Cross –tab with Chi-Square</vt:lpstr>
      <vt:lpstr>SPSS Cross –tab with Chi-Square</vt:lpstr>
      <vt:lpstr>Main Analysis Techniques</vt:lpstr>
      <vt:lpstr>SPSS t-test Output</vt:lpstr>
      <vt:lpstr>SPSS t-test Output</vt:lpstr>
      <vt:lpstr>Analysis of Variance</vt:lpstr>
      <vt:lpstr>SPSS  ANOVA output</vt:lpstr>
      <vt:lpstr>SPSS  ANOVA output</vt:lpstr>
      <vt:lpstr>Variables &amp; Statistical Tests</vt:lpstr>
      <vt:lpstr>Variance</vt:lpstr>
      <vt:lpstr>Slide 15</vt:lpstr>
      <vt:lpstr>Scatterplot:  Sentence by G.P.A.</vt:lpstr>
      <vt:lpstr>Regression Coefficients</vt:lpstr>
      <vt:lpstr>Correlation</vt:lpstr>
      <vt:lpstr>Correlation:  Sentence &amp; G.P.A.</vt:lpstr>
      <vt:lpstr>Correlation:  Sentence &amp; G.P.A.</vt:lpstr>
      <vt:lpstr>Correlation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&amp; SPSS Review</dc:title>
  <dc:creator>alisongary</dc:creator>
  <cp:lastModifiedBy>Information Services</cp:lastModifiedBy>
  <cp:revision>12</cp:revision>
  <dcterms:created xsi:type="dcterms:W3CDTF">2009-11-15T23:17:40Z</dcterms:created>
  <dcterms:modified xsi:type="dcterms:W3CDTF">2009-11-16T15:11:02Z</dcterms:modified>
</cp:coreProperties>
</file>